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413" r:id="rId2"/>
    <p:sldId id="467" r:id="rId3"/>
    <p:sldId id="514" r:id="rId4"/>
    <p:sldId id="468" r:id="rId5"/>
    <p:sldId id="469" r:id="rId6"/>
    <p:sldId id="471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502" r:id="rId25"/>
    <p:sldId id="503" r:id="rId26"/>
    <p:sldId id="519" r:id="rId27"/>
    <p:sldId id="504" r:id="rId28"/>
    <p:sldId id="505" r:id="rId29"/>
    <p:sldId id="526" r:id="rId30"/>
    <p:sldId id="527" r:id="rId31"/>
    <p:sldId id="528" r:id="rId32"/>
    <p:sldId id="520" r:id="rId33"/>
    <p:sldId id="510" r:id="rId34"/>
    <p:sldId id="521" r:id="rId35"/>
    <p:sldId id="522" r:id="rId36"/>
    <p:sldId id="530" r:id="rId37"/>
    <p:sldId id="513" r:id="rId38"/>
    <p:sldId id="531" r:id="rId39"/>
    <p:sldId id="532" r:id="rId40"/>
    <p:sldId id="515" r:id="rId41"/>
    <p:sldId id="516" r:id="rId42"/>
    <p:sldId id="517" r:id="rId43"/>
    <p:sldId id="518" r:id="rId44"/>
    <p:sldId id="523" r:id="rId45"/>
    <p:sldId id="529" r:id="rId46"/>
    <p:sldId id="491" r:id="rId47"/>
    <p:sldId id="500" r:id="rId48"/>
    <p:sldId id="493" r:id="rId49"/>
    <p:sldId id="501" r:id="rId50"/>
  </p:sldIdLst>
  <p:sldSz cx="12192000" cy="6858000"/>
  <p:notesSz cx="7315200" cy="9601200"/>
  <p:custDataLst>
    <p:tags r:id="rId53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userDrawn="1">
          <p15:clr>
            <a:srgbClr val="A4A3A4"/>
          </p15:clr>
        </p15:guide>
        <p15:guide id="11" orient="horz" pos="2047" userDrawn="1">
          <p15:clr>
            <a:srgbClr val="A4A3A4"/>
          </p15:clr>
        </p15:guide>
        <p15:guide id="12" orient="horz" pos="1593" userDrawn="1">
          <p15:clr>
            <a:srgbClr val="A4A3A4"/>
          </p15:clr>
        </p15:guide>
        <p15:guide id="13" orient="horz" pos="2568" userDrawn="1">
          <p15:clr>
            <a:srgbClr val="A4A3A4"/>
          </p15:clr>
        </p15:guide>
        <p15:guide id="14" orient="horz" pos="3090" userDrawn="1">
          <p15:clr>
            <a:srgbClr val="A4A3A4"/>
          </p15:clr>
        </p15:guide>
        <p15:guide id="15" orient="horz" pos="3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D00"/>
    <a:srgbClr val="ED8B00"/>
    <a:srgbClr val="DB291C"/>
    <a:srgbClr val="FF9900"/>
    <a:srgbClr val="C00000"/>
    <a:srgbClr val="3C8A2E"/>
    <a:srgbClr val="DCDCDC"/>
    <a:srgbClr val="B4B4B4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99" autoAdjust="0"/>
  </p:normalViewPr>
  <p:slideViewPr>
    <p:cSldViewPr snapToGrid="0" showGuides="1">
      <p:cViewPr>
        <p:scale>
          <a:sx n="100" d="100"/>
          <a:sy n="100" d="100"/>
        </p:scale>
        <p:origin x="2628" y="1560"/>
      </p:cViewPr>
      <p:guideLst>
        <p:guide/>
        <p:guide orient="horz" pos="2047"/>
        <p:guide orient="horz" pos="1593"/>
        <p:guide orient="horz" pos="2568"/>
        <p:guide orient="horz" pos="3090"/>
        <p:guide orient="horz" pos="3589"/>
      </p:guideLst>
    </p:cSldViewPr>
  </p:slideViewPr>
  <p:outlineViewPr>
    <p:cViewPr>
      <p:scale>
        <a:sx n="33" d="100"/>
        <a:sy n="33" d="100"/>
      </p:scale>
      <p:origin x="0" y="-591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1992" y="9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l">
              <a:defRPr sz="11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r">
              <a:defRPr sz="1100"/>
            </a:lvl1pPr>
          </a:lstStyle>
          <a:p>
            <a:fld id="{B4AD245C-091B-44E2-BFB0-BD94217887F7}" type="datetimeFigureOut">
              <a:rPr lang="en-US" smtClean="0">
                <a:latin typeface="Arial" panose="020B0604020202020204" pitchFamily="34" charset="0"/>
              </a:rPr>
              <a:t>5/28/2020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l">
              <a:defRPr sz="11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r">
              <a:defRPr sz="1100"/>
            </a:lvl1pPr>
          </a:lstStyle>
          <a:p>
            <a:fld id="{9A913F39-CFF6-40F1-84D1-700840B41EAB}" type="slidenum">
              <a:rPr lang="en-US" smtClean="0">
                <a:latin typeface="Arial" panose="020B0604020202020204" pitchFamily="34" charset="0"/>
              </a:rPr>
              <a:t>‹Nº›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13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A5BBE4-AEA3-489A-A28E-0C2FAF2506E3}" type="datetimeFigureOut">
              <a:rPr lang="en-US" smtClean="0"/>
              <a:pPr/>
              <a:t>5/28/2020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478" tIns="49238" rIns="98478" bIns="49238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8478" tIns="49238" rIns="98478" bIns="4923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0F4A2C8-6C88-4E71-83EE-698B9D4FE22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13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499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10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789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9448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4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554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89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23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31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39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06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892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0241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410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945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321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961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1672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61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48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63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37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34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284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428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82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23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8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19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2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0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44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4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5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99858"/>
            <a:ext cx="2160000" cy="7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7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95150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815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676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754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8670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51087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39790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10911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26471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500091"/>
            <a:ext cx="2160000" cy="7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794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7789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0" y="5982790"/>
            <a:ext cx="1125220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97029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0" y="5982790"/>
            <a:ext cx="1125220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08164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8912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10363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0" y="5982790"/>
            <a:ext cx="1125220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94662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8000" y="5982790"/>
            <a:ext cx="11252201" cy="316411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028567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2747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01985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35194" indent="-235194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0"/>
              </a:spcAft>
              <a:defRPr baseline="0"/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35194" indent="-235194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0"/>
              </a:spcAft>
              <a:defRPr baseline="0"/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35194" indent="-235194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0"/>
              </a:spcAft>
              <a:defRPr baseline="0"/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235194" indent="-235194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0"/>
              </a:spcAft>
              <a:defRPr baseline="0"/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03252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99858"/>
            <a:ext cx="2160000" cy="7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2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04324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9900" y="1700213"/>
            <a:ext cx="3627438" cy="2052830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69900" y="3832225"/>
            <a:ext cx="3627438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5609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9593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>
              <a:spcAft>
                <a:spcPts val="1333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>
              <a:spcAft>
                <a:spcPts val="1333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940897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>
              <a:spcAft>
                <a:spcPts val="1333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>
              <a:spcAft>
                <a:spcPts val="1333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>
              <a:spcAft>
                <a:spcPts val="1333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>
              <a:spcAft>
                <a:spcPts val="1333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56138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6962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86747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43073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333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333"/>
              </a:spcAft>
              <a:buNone/>
              <a:defRPr>
                <a:solidFill>
                  <a:schemeClr val="bg1"/>
                </a:solidFill>
              </a:defRPr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475188" indent="-235194">
              <a:spcAft>
                <a:spcPts val="1333"/>
              </a:spcAft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333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333"/>
              </a:spcAft>
              <a:buNone/>
              <a:defRPr>
                <a:solidFill>
                  <a:schemeClr val="bg1"/>
                </a:solidFill>
              </a:defRPr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475188" indent="-235194">
              <a:spcAft>
                <a:spcPts val="1333"/>
              </a:spcAft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333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333"/>
              </a:spcAft>
              <a:buNone/>
              <a:defRPr>
                <a:solidFill>
                  <a:schemeClr val="bg1"/>
                </a:solidFill>
              </a:defRPr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475188" indent="-235194">
              <a:spcAft>
                <a:spcPts val="1333"/>
              </a:spcAft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spcAft>
                <a:spcPts val="1333"/>
              </a:spcAft>
              <a:defRPr>
                <a:solidFill>
                  <a:schemeClr val="bg1"/>
                </a:solidFill>
              </a:defRPr>
            </a:lvl2pPr>
            <a:lvl3pPr marL="0" indent="0">
              <a:spcAft>
                <a:spcPts val="1333"/>
              </a:spcAft>
              <a:buNone/>
              <a:defRPr>
                <a:solidFill>
                  <a:schemeClr val="bg1"/>
                </a:solidFill>
              </a:defRPr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475188" indent="-235194">
              <a:spcAft>
                <a:spcPts val="1333"/>
              </a:spcAft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335184" y="6477001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01653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37087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0894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22787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500091"/>
            <a:ext cx="2160000" cy="7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1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39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741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826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214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714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825067" y="6477000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Master]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9789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767024619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" name="think-cell Slide" r:id="rId44" imgW="270" imgH="270" progId="TCLayout.ActiveDocument.1">
                  <p:embed/>
                </p:oleObj>
              </mc:Choice>
              <mc:Fallback>
                <p:oleObj name="think-cell Slide" r:id="rId4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s-ES_tradnl" noProof="0" smtClean="0"/>
              <a:t>Clic para editar título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_tradnl" noProof="0" smtClean="0"/>
              <a:t>Haga clic para modificar el estilo de texto del patrón</a:t>
            </a:r>
          </a:p>
          <a:p>
            <a:pPr lvl="1"/>
            <a:r>
              <a:rPr lang="es-ES_tradnl" noProof="0" smtClean="0"/>
              <a:t>Segundo nivel</a:t>
            </a:r>
          </a:p>
          <a:p>
            <a:pPr lvl="2"/>
            <a:r>
              <a:rPr lang="es-ES_tradnl" noProof="0" smtClean="0"/>
              <a:t>Tercer nivel</a:t>
            </a:r>
          </a:p>
          <a:p>
            <a:pPr lvl="3"/>
            <a:r>
              <a:rPr lang="es-ES_tradnl" noProof="0" smtClean="0"/>
              <a:t>Cuarto nivel</a:t>
            </a:r>
          </a:p>
          <a:p>
            <a:pPr lvl="4"/>
            <a:r>
              <a:rPr lang="es-ES_tradnl" noProof="0" smtClean="0"/>
              <a:t>Quinto nivel</a:t>
            </a:r>
            <a:endParaRPr lang="en-US" noProof="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tx1"/>
                </a:solidFill>
              </a:rPr>
              <a:t>Presentation title</a:t>
            </a:r>
            <a:br>
              <a:rPr lang="en-US" sz="650" noProof="0" dirty="0">
                <a:solidFill>
                  <a:schemeClr val="tx1"/>
                </a:solidFill>
              </a:rPr>
            </a:br>
            <a:r>
              <a:rPr lang="en-US" sz="650" noProof="0" dirty="0">
                <a:solidFill>
                  <a:schemeClr val="tx1"/>
                </a:solidFill>
              </a:rPr>
              <a:t>[To edit, click View &gt; Slide Master &gt; Slide Master]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900" y="6477000"/>
            <a:ext cx="5355167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tx1"/>
                </a:solidFill>
              </a:rPr>
              <a:t>Member firms and DTTL: Insert appropriate copyright</a:t>
            </a:r>
            <a:br>
              <a:rPr lang="en-US" sz="650" noProof="0" dirty="0">
                <a:solidFill>
                  <a:schemeClr val="tx1"/>
                </a:solidFill>
              </a:rPr>
            </a:br>
            <a:r>
              <a:rPr lang="en-US" sz="650" noProof="0" dirty="0">
                <a:solidFill>
                  <a:schemeClr val="tx1"/>
                </a:solidFill>
              </a:rPr>
              <a:t>[To edit, click View &gt; Slide Master &gt; Slide Master]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‹Nº›</a:t>
            </a:fld>
            <a:endParaRPr lang="en-US" sz="650" noProof="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55" r:id="rId3"/>
    <p:sldLayoutId id="2147483756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13" r:id="rId10"/>
    <p:sldLayoutId id="2147483708" r:id="rId11"/>
    <p:sldLayoutId id="2147483710" r:id="rId12"/>
    <p:sldLayoutId id="2147483754" r:id="rId13"/>
    <p:sldLayoutId id="2147483711" r:id="rId14"/>
    <p:sldLayoutId id="2147483753" r:id="rId15"/>
    <p:sldLayoutId id="2147483679" r:id="rId16"/>
    <p:sldLayoutId id="2147483712" r:id="rId17"/>
    <p:sldLayoutId id="2147483678" r:id="rId18"/>
    <p:sldLayoutId id="2147483681" r:id="rId19"/>
    <p:sldLayoutId id="2147483735" r:id="rId20"/>
    <p:sldLayoutId id="2147483699" r:id="rId21"/>
    <p:sldLayoutId id="2147483714" r:id="rId22"/>
    <p:sldLayoutId id="2147483697" r:id="rId23"/>
    <p:sldLayoutId id="2147483715" r:id="rId24"/>
    <p:sldLayoutId id="2147483716" r:id="rId25"/>
    <p:sldLayoutId id="2147483717" r:id="rId26"/>
    <p:sldLayoutId id="2147483718" r:id="rId27"/>
    <p:sldLayoutId id="2147483728" r:id="rId28"/>
    <p:sldLayoutId id="2147483720" r:id="rId29"/>
    <p:sldLayoutId id="2147483721" r:id="rId30"/>
    <p:sldLayoutId id="2147483722" r:id="rId31"/>
    <p:sldLayoutId id="2147483695" r:id="rId32"/>
    <p:sldLayoutId id="2147483751" r:id="rId33"/>
    <p:sldLayoutId id="2147483724" r:id="rId34"/>
    <p:sldLayoutId id="2147483725" r:id="rId35"/>
    <p:sldLayoutId id="2147483726" r:id="rId36"/>
    <p:sldLayoutId id="2147483727" r:id="rId37"/>
    <p:sldLayoutId id="2147483698" r:id="rId38"/>
    <p:sldLayoutId id="2147483752" r:id="rId39"/>
    <p:sldLayoutId id="2147483696" r:id="rId40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/>
        <a:buNone/>
        <a:defRPr lang="en-US" sz="12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35194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75188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0382" indent="-235194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098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3968" userDrawn="1">
          <p15:clr>
            <a:srgbClr val="F26B43"/>
          </p15:clr>
        </p15:guide>
        <p15:guide id="4" pos="296" userDrawn="1">
          <p15:clr>
            <a:srgbClr val="F26B43"/>
          </p15:clr>
        </p15:guide>
        <p15:guide id="5" pos="7384" userDrawn="1">
          <p15:clr>
            <a:srgbClr val="F26B43"/>
          </p15:clr>
        </p15:guide>
        <p15:guide id="6" orient="horz" pos="1071" userDrawn="1">
          <p15:clr>
            <a:srgbClr val="F26B43"/>
          </p15:clr>
        </p15:guide>
        <p15:guide id="7" orient="horz" pos="245" userDrawn="1">
          <p15:clr>
            <a:srgbClr val="F26B43"/>
          </p15:clr>
        </p15:guide>
        <p15:guide id="8" orient="horz" pos="4081" userDrawn="1">
          <p15:clr>
            <a:srgbClr val="F26B43"/>
          </p15:clr>
        </p15:guide>
        <p15:guide id="10" pos="4986" userDrawn="1">
          <p15:clr>
            <a:srgbClr val="F26B43"/>
          </p15:clr>
        </p15:guide>
        <p15:guide id="12" pos="1382" userDrawn="1">
          <p15:clr>
            <a:srgbClr val="F26B43"/>
          </p15:clr>
        </p15:guide>
        <p15:guide id="13" pos="1496" userDrawn="1">
          <p15:clr>
            <a:srgbClr val="F26B43"/>
          </p15:clr>
        </p15:guide>
        <p15:guide id="14" pos="2581" userDrawn="1">
          <p15:clr>
            <a:srgbClr val="F26B43"/>
          </p15:clr>
        </p15:guide>
        <p15:guide id="15" pos="2695" userDrawn="1">
          <p15:clr>
            <a:srgbClr val="F26B43"/>
          </p15:clr>
        </p15:guide>
        <p15:guide id="16" pos="6185" userDrawn="1">
          <p15:clr>
            <a:srgbClr val="F26B43"/>
          </p15:clr>
        </p15:guide>
        <p15:guide id="17" pos="3783" userDrawn="1">
          <p15:clr>
            <a:srgbClr val="F26B43"/>
          </p15:clr>
        </p15:guide>
        <p15:guide id="18" pos="3896" userDrawn="1">
          <p15:clr>
            <a:srgbClr val="F26B43"/>
          </p15:clr>
        </p15:guide>
        <p15:guide id="19" pos="3840" userDrawn="1">
          <p15:clr>
            <a:srgbClr val="F26B43"/>
          </p15:clr>
        </p15:guide>
        <p15:guide id="20" pos="6299" userDrawn="1">
          <p15:clr>
            <a:srgbClr val="F26B43"/>
          </p15:clr>
        </p15:guide>
        <p15:guide id="21" orient="horz" pos="1049" userDrawn="1">
          <p15:clr>
            <a:srgbClr val="F26B43"/>
          </p15:clr>
        </p15:guide>
        <p15:guide id="22" orient="horz" pos="641" userDrawn="1">
          <p15:clr>
            <a:srgbClr val="F26B43"/>
          </p15:clr>
        </p15:guide>
        <p15:guide id="23" orient="horz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llupjs.org/guide/en/" TargetMode="External"/><Relationship Id="rId2" Type="http://schemas.openxmlformats.org/officeDocument/2006/relationships/hyperlink" Target="http://www.rich-harris.co.uk/" TargetMode="Externa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freecodecamp.org/news/a-realworld-comparison-of-front-end-frameworks-with-benchmarks-2019-update-4be0d3c78075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velte.dev/blog/virtual-dom-is-pure-overhea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book.js.org/docs/guides/guide-svelt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meltejs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veltejs/sapper" TargetMode="External"/><Relationship Id="rId13" Type="http://schemas.openxmlformats.org/officeDocument/2006/relationships/hyperlink" Target="https://github.com/EmilTholin/svelte-routing" TargetMode="External"/><Relationship Id="rId18" Type="http://schemas.openxmlformats.org/officeDocument/2006/relationships/hyperlink" Target="https://marketplace.visualstudio.com/items?itemName=fivethree.vscode-svelte-snippets" TargetMode="External"/><Relationship Id="rId26" Type="http://schemas.openxmlformats.org/officeDocument/2006/relationships/hyperlink" Target="https://objectcomputing.com/resources/publications/sett/july-2019-web-dev-simplified-with-svelte" TargetMode="External"/><Relationship Id="rId3" Type="http://schemas.openxmlformats.org/officeDocument/2006/relationships/hyperlink" Target="https://svelte.dev/tutorial/basics" TargetMode="External"/><Relationship Id="rId21" Type="http://schemas.openxmlformats.org/officeDocument/2006/relationships/hyperlink" Target="https://parceljs.org/" TargetMode="External"/><Relationship Id="rId7" Type="http://schemas.openxmlformats.org/officeDocument/2006/relationships/hyperlink" Target="https://github.com/sveltejs/svelte/issues/2621" TargetMode="External"/><Relationship Id="rId12" Type="http://schemas.openxmlformats.org/officeDocument/2006/relationships/hyperlink" Target="https://svelte.dev/blog/svelte-3-rethinking-reactivity" TargetMode="External"/><Relationship Id="rId17" Type="http://schemas.openxmlformats.org/officeDocument/2006/relationships/hyperlink" Target="https://marketplace.visualstudio.com/items?itemName=ardenivanov.svelte-intellisense" TargetMode="External"/><Relationship Id="rId25" Type="http://schemas.openxmlformats.org/officeDocument/2006/relationships/hyperlink" Target="https://github.com/Rich-Harris/degit" TargetMode="External"/><Relationship Id="rId2" Type="http://schemas.openxmlformats.org/officeDocument/2006/relationships/hyperlink" Target="https://svelte.dev/" TargetMode="External"/><Relationship Id="rId16" Type="http://schemas.openxmlformats.org/officeDocument/2006/relationships/hyperlink" Target="https://marketplace.visualstudio.com/items?itemName=JamesBirtles.svelte-vscode" TargetMode="External"/><Relationship Id="rId20" Type="http://schemas.openxmlformats.org/officeDocument/2006/relationships/hyperlink" Target="https://rollupjs.org/guide/en/" TargetMode="External"/><Relationship Id="rId29" Type="http://schemas.openxmlformats.org/officeDocument/2006/relationships/hyperlink" Target="https://midu.dev/crea-un-nuevo-proyect-con-svelte-3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svelte.dev/docs" TargetMode="External"/><Relationship Id="rId11" Type="http://schemas.openxmlformats.org/officeDocument/2006/relationships/hyperlink" Target="https://discordapp.com/invite/yy75DKs" TargetMode="External"/><Relationship Id="rId24" Type="http://schemas.openxmlformats.org/officeDocument/2006/relationships/hyperlink" Target="https://es.reactjs.org/docs/components-and-props.html" TargetMode="External"/><Relationship Id="rId5" Type="http://schemas.openxmlformats.org/officeDocument/2006/relationships/hyperlink" Target="https://svelte-native.technology/" TargetMode="External"/><Relationship Id="rId15" Type="http://schemas.openxmlformats.org/officeDocument/2006/relationships/hyperlink" Target="https://code.visualstudio.com/" TargetMode="External"/><Relationship Id="rId23" Type="http://schemas.openxmlformats.org/officeDocument/2006/relationships/hyperlink" Target="https://medium.com/js-imaginea/comparing-bundlers-webpack-rollup-parcel-f8f5dc609cfd" TargetMode="External"/><Relationship Id="rId28" Type="http://schemas.openxmlformats.org/officeDocument/2006/relationships/hyperlink" Target="https://platzi.com/blog/svelte-un-nuevo-framework-para-crear-aplicaciones-web-mejoradas/" TargetMode="External"/><Relationship Id="rId10" Type="http://schemas.openxmlformats.org/officeDocument/2006/relationships/hyperlink" Target="https://svelte.dev/repl" TargetMode="External"/><Relationship Id="rId19" Type="http://schemas.openxmlformats.org/officeDocument/2006/relationships/hyperlink" Target="https://yarnpkg.com/lang/en/" TargetMode="External"/><Relationship Id="rId4" Type="http://schemas.openxmlformats.org/officeDocument/2006/relationships/hyperlink" Target="http://svelte.es/" TargetMode="External"/><Relationship Id="rId9" Type="http://schemas.openxmlformats.org/officeDocument/2006/relationships/hyperlink" Target="https://svelte.dev/examples#hello-world" TargetMode="External"/><Relationship Id="rId14" Type="http://schemas.openxmlformats.org/officeDocument/2006/relationships/hyperlink" Target="https://svelte.dev/tutorial/writable-stores" TargetMode="External"/><Relationship Id="rId22" Type="http://schemas.openxmlformats.org/officeDocument/2006/relationships/hyperlink" Target="https://webpack.js.org/" TargetMode="External"/><Relationship Id="rId27" Type="http://schemas.openxmlformats.org/officeDocument/2006/relationships/hyperlink" Target="https://www.nocountryforgeeks.com/jugando-con-svelte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Consulting</a:t>
            </a:r>
            <a:r>
              <a:rPr lang="es-ES" dirty="0"/>
              <a:t> - </a:t>
            </a:r>
            <a:r>
              <a:rPr lang="es-ES" dirty="0" err="1"/>
              <a:t>Tecnologia</a:t>
            </a:r>
            <a:r>
              <a:rPr lang="es-ES" dirty="0"/>
              <a:t> </a:t>
            </a:r>
            <a:r>
              <a:rPr lang="es-ES" dirty="0" smtClean="0"/>
              <a:t>– STS - </a:t>
            </a:r>
            <a:r>
              <a:rPr lang="es-ES" dirty="0" err="1" smtClean="0"/>
              <a:t>Specialist</a:t>
            </a:r>
            <a:r>
              <a:rPr lang="es-ES" dirty="0" smtClean="0"/>
              <a:t> Lead</a:t>
            </a:r>
            <a:endParaRPr lang="es-E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Jesús Cuesta Arza</a:t>
            </a:r>
            <a:endParaRPr lang="es-ES" dirty="0"/>
          </a:p>
        </p:txBody>
      </p:sp>
      <p:pic>
        <p:nvPicPr>
          <p:cNvPr id="3074" name="Picture 2" descr="Introducción a Svelte, un nuevo framework para tu front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615" y="2254301"/>
            <a:ext cx="4319069" cy="23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145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Quién</a:t>
            </a:r>
            <a:r>
              <a:rPr lang="en-US" noProof="0" dirty="0" smtClean="0"/>
              <a:t> </a:t>
            </a:r>
            <a:r>
              <a:rPr lang="en-US" noProof="0" dirty="0" err="1" smtClean="0"/>
              <a:t>Usa</a:t>
            </a:r>
            <a:r>
              <a:rPr lang="en-US" noProof="0" dirty="0" smtClean="0"/>
              <a:t> Svelte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1642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6588" y="919251"/>
            <a:ext cx="8596623" cy="5019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299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Dónde</a:t>
            </a:r>
            <a:r>
              <a:rPr lang="en-US" noProof="0" dirty="0" smtClean="0"/>
              <a:t> se </a:t>
            </a:r>
            <a:r>
              <a:rPr lang="en-US" noProof="0" dirty="0" err="1" smtClean="0"/>
              <a:t>está</a:t>
            </a:r>
            <a:r>
              <a:rPr lang="en-US" noProof="0" dirty="0" smtClean="0"/>
              <a:t> </a:t>
            </a:r>
            <a:r>
              <a:rPr lang="en-US" noProof="0" dirty="0" err="1" smtClean="0"/>
              <a:t>hablando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él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4555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sultado de imagen de jsca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08" y="1723135"/>
            <a:ext cx="2646942" cy="264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javascript-conference.com/wp-content/uploads/2019/10/IJS_London20_Website_Logo_Header_53632_v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116" y="2267046"/>
            <a:ext cx="4413008" cy="18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86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Quié</a:t>
            </a:r>
            <a:r>
              <a:rPr lang="en-US" dirty="0" smtClean="0"/>
              <a:t>n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detrás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216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3"/>
          <p:cNvSpPr txBox="1">
            <a:spLocks/>
          </p:cNvSpPr>
          <p:nvPr/>
        </p:nvSpPr>
        <p:spPr>
          <a:xfrm>
            <a:off x="1297500" y="1451325"/>
            <a:ext cx="7038900" cy="30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800" smtClean="0"/>
              <a:t>Rich Harris: </a:t>
            </a:r>
          </a:p>
          <a:p>
            <a:pPr marL="457200" indent="-31115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-"/>
            </a:pPr>
            <a:r>
              <a:rPr lang="en-US" u="sng" smtClean="0">
                <a:solidFill>
                  <a:schemeClr val="hlink"/>
                </a:solidFill>
                <a:hlinkClick r:id="rId2"/>
              </a:rPr>
              <a:t>http://www.rich-harris.co.uk/</a:t>
            </a:r>
            <a:endParaRPr lang="en-US" smtClean="0"/>
          </a:p>
          <a:p>
            <a:pPr>
              <a:spcBef>
                <a:spcPts val="1600"/>
              </a:spcBef>
              <a:spcAft>
                <a:spcPts val="0"/>
              </a:spcAft>
            </a:pPr>
            <a:endParaRPr lang="en-US" smtClean="0"/>
          </a:p>
          <a:p>
            <a:pPr marL="457200" indent="-31115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-"/>
            </a:pPr>
            <a:r>
              <a:rPr lang="en-US" smtClean="0"/>
              <a:t>Editor en The New York Times</a:t>
            </a:r>
          </a:p>
          <a:p>
            <a:pPr>
              <a:spcBef>
                <a:spcPts val="1600"/>
              </a:spcBef>
              <a:spcAft>
                <a:spcPts val="0"/>
              </a:spcAft>
            </a:pPr>
            <a:endParaRPr lang="en-US" smtClean="0"/>
          </a:p>
          <a:p>
            <a:pPr marL="457200" indent="-31115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-"/>
            </a:pPr>
            <a:r>
              <a:rPr lang="en-US" smtClean="0"/>
              <a:t>Colaborador Rollup: </a:t>
            </a:r>
            <a:r>
              <a:rPr lang="en-US" sz="1100" u="sng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https://rollupjs.org/guide/en/</a:t>
            </a:r>
            <a:endParaRPr lang="en-US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pic>
        <p:nvPicPr>
          <p:cNvPr id="3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838" y="2131654"/>
            <a:ext cx="1822200" cy="18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69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4463" y="761179"/>
            <a:ext cx="8322848" cy="516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73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Cuánto</a:t>
            </a:r>
            <a:r>
              <a:rPr lang="en-US" noProof="0" dirty="0" smtClean="0"/>
              <a:t> </a:t>
            </a:r>
            <a:r>
              <a:rPr lang="en-US" noProof="0" dirty="0" err="1" smtClean="0"/>
              <a:t>tiempo</a:t>
            </a:r>
            <a:r>
              <a:rPr lang="en-US" noProof="0" dirty="0" smtClean="0"/>
              <a:t> </a:t>
            </a:r>
            <a:r>
              <a:rPr lang="en-US" noProof="0" dirty="0" err="1" smtClean="0"/>
              <a:t>Tiene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9976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6;p25"/>
          <p:cNvSpPr txBox="1">
            <a:spLocks/>
          </p:cNvSpPr>
          <p:nvPr/>
        </p:nvSpPr>
        <p:spPr>
          <a:xfrm>
            <a:off x="1050587" y="1774256"/>
            <a:ext cx="9144000" cy="27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ctr">
              <a:spcAft>
                <a:spcPts val="0"/>
              </a:spcAft>
            </a:pPr>
            <a:endParaRPr lang="es-ES" smtClean="0"/>
          </a:p>
          <a:p>
            <a:pPr marL="457200" algn="ctr">
              <a:spcBef>
                <a:spcPts val="1600"/>
              </a:spcBef>
              <a:spcAft>
                <a:spcPts val="0"/>
              </a:spcAft>
            </a:pPr>
            <a:endParaRPr lang="es-ES" smtClean="0"/>
          </a:p>
          <a:p>
            <a:pPr marL="457200" algn="ctr">
              <a:spcBef>
                <a:spcPts val="1600"/>
              </a:spcBef>
              <a:spcAft>
                <a:spcPts val="0"/>
              </a:spcAft>
            </a:pPr>
            <a:r>
              <a:rPr lang="es-ES" sz="1800" smtClean="0"/>
              <a:t>16 Noviembre</a:t>
            </a:r>
          </a:p>
          <a:p>
            <a:pPr marL="457200" algn="ctr">
              <a:spcBef>
                <a:spcPts val="1600"/>
              </a:spcBef>
              <a:spcAft>
                <a:spcPts val="0"/>
              </a:spcAft>
            </a:pPr>
            <a:r>
              <a:rPr lang="es-ES" sz="2400" b="1" smtClean="0"/>
              <a:t>2016</a:t>
            </a:r>
          </a:p>
          <a:p>
            <a:pPr marL="457200">
              <a:spcBef>
                <a:spcPts val="1600"/>
              </a:spcBef>
              <a:spcAft>
                <a:spcPts val="1600"/>
              </a:spcAft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360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Cómo</a:t>
            </a:r>
            <a:r>
              <a:rPr lang="en-US" noProof="0" dirty="0" smtClean="0"/>
              <a:t> </a:t>
            </a:r>
            <a:r>
              <a:rPr lang="en-US" noProof="0" dirty="0" err="1" smtClean="0"/>
              <a:t>Funciona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8494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075" y="861961"/>
            <a:ext cx="2823707" cy="3761350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 bwMode="gray">
          <a:xfrm>
            <a:off x="8476090" y="4731026"/>
            <a:ext cx="2083243" cy="51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385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2667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None/>
              <a:defRPr lang="en-US" sz="2133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None/>
              <a:tabLst/>
              <a:defRPr lang="en-US" sz="2133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None/>
              <a:defRPr sz="2133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None/>
              <a:defRPr sz="2133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None/>
              <a:defRPr sz="2133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Specialist Lead – Cloud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Architect, JS</a:t>
            </a:r>
            <a:r>
              <a:rPr lang="en-US" sz="1200" dirty="0" smtClean="0"/>
              <a:t>, QA, Frontend, Mobile…</a:t>
            </a:r>
          </a:p>
          <a:p>
            <a:pPr lvl="1"/>
            <a:endParaRPr lang="en-US" sz="1200" dirty="0"/>
          </a:p>
        </p:txBody>
      </p:sp>
      <p:pic>
        <p:nvPicPr>
          <p:cNvPr id="10246" name="Picture 6" descr="Resultado de imagen de hackathonlov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05" y="1918527"/>
            <a:ext cx="675861" cy="67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sultado de imagen de meetup desarrolloadores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78" y="1946693"/>
            <a:ext cx="442962" cy="61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Resultado de imagen de openexpo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20" y="2014770"/>
            <a:ext cx="1287403" cy="49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645071" y="1278743"/>
            <a:ext cx="3157220" cy="58707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>
                <a:solidFill>
                  <a:schemeClr val="bg1"/>
                </a:solidFill>
              </a:rPr>
              <a:t>Comunidades</a:t>
            </a:r>
            <a:endParaRPr lang="en-US" sz="2400" b="1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685799" y="3403638"/>
            <a:ext cx="1800649" cy="58707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>
                <a:solidFill>
                  <a:schemeClr val="bg1"/>
                </a:solidFill>
              </a:rPr>
              <a:t>Ponente</a:t>
            </a:r>
            <a:endParaRPr lang="en-US" sz="2400" b="1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54" name="Picture 14" descr="Resultado de imagen de jsd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65" y="4250856"/>
            <a:ext cx="744841" cy="27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Resultado de imagen de openexpo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50" y="4826493"/>
            <a:ext cx="831670" cy="3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364" y="4190688"/>
            <a:ext cx="422085" cy="343179"/>
          </a:xfrm>
          <a:prstGeom prst="rect">
            <a:avLst/>
          </a:prstGeom>
        </p:spPr>
      </p:pic>
      <p:pic>
        <p:nvPicPr>
          <p:cNvPr id="10262" name="Picture 22" descr="Resultado de imagen de react alicant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52" y="4757153"/>
            <a:ext cx="490708" cy="4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Resultado de imagen de commit con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76" y="4164290"/>
            <a:ext cx="395973" cy="3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Resultado de imagen de eshow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7" b="25456"/>
          <a:stretch/>
        </p:blipFill>
        <p:spPr bwMode="auto">
          <a:xfrm>
            <a:off x="2835545" y="4826493"/>
            <a:ext cx="651961" cy="25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Resultado de imagen de nexoq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53" y="4168100"/>
            <a:ext cx="392163" cy="3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2291" y="4721163"/>
            <a:ext cx="1317020" cy="465294"/>
          </a:xfrm>
          <a:prstGeom prst="rect">
            <a:avLst/>
          </a:prstGeom>
        </p:spPr>
      </p:pic>
      <p:pic>
        <p:nvPicPr>
          <p:cNvPr id="19" name="Picture 2" descr="Introducción a Svelte, un nuevo framework para tu frontend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8" r="30349" b="23230"/>
          <a:stretch/>
        </p:blipFill>
        <p:spPr bwMode="auto">
          <a:xfrm>
            <a:off x="4232446" y="1844544"/>
            <a:ext cx="801120" cy="82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612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88118" y="1188905"/>
            <a:ext cx="4727157" cy="3992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284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2580" y="690498"/>
            <a:ext cx="7620626" cy="4074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34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Requisitos</a:t>
            </a:r>
            <a:r>
              <a:rPr lang="en-US" noProof="0" dirty="0" smtClean="0"/>
              <a:t> </a:t>
            </a:r>
            <a:r>
              <a:rPr lang="en-US" noProof="0" dirty="0" err="1" smtClean="0"/>
              <a:t>técnicos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7342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2173895"/>
          </a:xfrm>
        </p:spPr>
        <p:txBody>
          <a:bodyPr/>
          <a:lstStyle/>
          <a:p>
            <a:pPr>
              <a:spcBef>
                <a:spcPts val="1263"/>
              </a:spcBef>
              <a:spcAft>
                <a:spcPts val="0"/>
              </a:spcAft>
            </a:pPr>
            <a:r>
              <a:rPr lang="es-ES" sz="1800" b="1" dirty="0" smtClean="0"/>
              <a:t>Lenguajes</a:t>
            </a:r>
          </a:p>
          <a:p>
            <a:pPr marL="171450" indent="-1714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smtClean="0"/>
              <a:t>HTML5</a:t>
            </a:r>
          </a:p>
          <a:p>
            <a:pPr marL="171450" indent="-1714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smtClean="0"/>
              <a:t>CSS3</a:t>
            </a:r>
          </a:p>
          <a:p>
            <a:pPr marL="171450" indent="-1714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err="1" smtClean="0"/>
              <a:t>Javascript</a:t>
            </a:r>
            <a:endParaRPr lang="es-ES" sz="1800" dirty="0" smtClean="0"/>
          </a:p>
          <a:p>
            <a:pPr>
              <a:spcBef>
                <a:spcPts val="1263"/>
              </a:spcBef>
              <a:spcAft>
                <a:spcPts val="0"/>
              </a:spcAft>
            </a:pPr>
            <a:r>
              <a:rPr lang="es-ES" dirty="0">
                <a:solidFill>
                  <a:srgbClr val="575757"/>
                </a:solidFill>
              </a:rPr>
              <a:t/>
            </a:r>
            <a:br>
              <a:rPr lang="es-ES" dirty="0">
                <a:solidFill>
                  <a:srgbClr val="575757"/>
                </a:solidFill>
              </a:rPr>
            </a:br>
            <a:r>
              <a:rPr lang="es-ES" dirty="0">
                <a:solidFill>
                  <a:srgbClr val="575757"/>
                </a:solidFill>
              </a:rPr>
              <a:t/>
            </a:r>
            <a:br>
              <a:rPr lang="es-ES" dirty="0">
                <a:solidFill>
                  <a:srgbClr val="575757"/>
                </a:solidFill>
              </a:rPr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0"/>
          </p:nvPr>
        </p:nvSpPr>
        <p:spPr>
          <a:xfrm>
            <a:off x="6394100" y="1656001"/>
            <a:ext cx="5328000" cy="1773000"/>
          </a:xfrm>
        </p:spPr>
        <p:txBody>
          <a:bodyPr/>
          <a:lstStyle/>
          <a:p>
            <a:pPr>
              <a:spcBef>
                <a:spcPts val="1203"/>
              </a:spcBef>
              <a:spcAft>
                <a:spcPts val="0"/>
              </a:spcAft>
            </a:pPr>
            <a:r>
              <a:rPr lang="es-ES" sz="1800" b="1" dirty="0" smtClean="0"/>
              <a:t>Software Necesario</a:t>
            </a:r>
          </a:p>
          <a:p>
            <a:pPr marL="171450" indent="-171450">
              <a:spcBef>
                <a:spcPts val="120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err="1" smtClean="0"/>
              <a:t>Nodejs</a:t>
            </a:r>
            <a:endParaRPr lang="es-ES" sz="1800" dirty="0" smtClean="0"/>
          </a:p>
          <a:p>
            <a:pPr marL="171450" indent="-171450">
              <a:spcBef>
                <a:spcPts val="120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err="1" smtClean="0"/>
              <a:t>Git</a:t>
            </a:r>
            <a:endParaRPr lang="es-ES" sz="1800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Básicos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Requisitos</a:t>
            </a:r>
            <a:r>
              <a:rPr lang="en-GB" dirty="0" smtClean="0"/>
              <a:t> </a:t>
            </a:r>
            <a:r>
              <a:rPr lang="en-GB" dirty="0" err="1" smtClean="0"/>
              <a:t>técnicos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773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Desventajas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9125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2173895"/>
          </a:xfrm>
        </p:spPr>
        <p:txBody>
          <a:bodyPr/>
          <a:lstStyle/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 smtClean="0"/>
              <a:t>No Compatible IE11</a:t>
            </a:r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 smtClean="0"/>
              <a:t>Configuración muy básica</a:t>
            </a:r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 smtClean="0"/>
              <a:t>Empresas que hay detrás</a:t>
            </a:r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 smtClean="0"/>
              <a:t>Menos madurez</a:t>
            </a:r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 smtClean="0"/>
              <a:t>Comunidad Pequeña</a:t>
            </a:r>
            <a:endParaRPr lang="es-ES" sz="1800" dirty="0" smtClean="0"/>
          </a:p>
          <a:p>
            <a:pPr>
              <a:spcBef>
                <a:spcPts val="1263"/>
              </a:spcBef>
              <a:spcAft>
                <a:spcPts val="0"/>
              </a:spcAft>
            </a:pPr>
            <a:r>
              <a:rPr lang="es-ES" dirty="0">
                <a:solidFill>
                  <a:srgbClr val="575757"/>
                </a:solidFill>
              </a:rPr>
              <a:t/>
            </a:r>
            <a:br>
              <a:rPr lang="es-ES" dirty="0">
                <a:solidFill>
                  <a:srgbClr val="575757"/>
                </a:solidFill>
              </a:rPr>
            </a:br>
            <a:r>
              <a:rPr lang="es-ES" dirty="0">
                <a:solidFill>
                  <a:srgbClr val="575757"/>
                </a:solidFill>
              </a:rPr>
              <a:t/>
            </a:r>
            <a:br>
              <a:rPr lang="es-ES" dirty="0">
                <a:solidFill>
                  <a:srgbClr val="575757"/>
                </a:solidFill>
              </a:rPr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Desventajas</a:t>
            </a:r>
            <a:endParaRPr lang="en-GB" dirty="0"/>
          </a:p>
        </p:txBody>
      </p:sp>
      <p:sp>
        <p:nvSpPr>
          <p:cNvPr id="8" name="Content Placeholder 1"/>
          <p:cNvSpPr>
            <a:spLocks noGrp="1"/>
          </p:cNvSpPr>
          <p:nvPr>
            <p:ph sz="quarter" idx="10"/>
          </p:nvPr>
        </p:nvSpPr>
        <p:spPr>
          <a:xfrm>
            <a:off x="6329680" y="1665287"/>
            <a:ext cx="5862320" cy="2173895"/>
          </a:xfrm>
        </p:spPr>
        <p:txBody>
          <a:bodyPr/>
          <a:lstStyle/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 smtClean="0"/>
              <a:t>Soporte para móvil con </a:t>
            </a:r>
            <a:r>
              <a:rPr lang="es-ES" sz="1800" b="1" dirty="0" err="1" smtClean="0"/>
              <a:t>Nativescript</a:t>
            </a:r>
            <a:endParaRPr lang="es-ES" sz="1800" b="1" dirty="0" smtClean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dirty="0" smtClean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/>
              <a:t>Configuración base con </a:t>
            </a:r>
            <a:r>
              <a:rPr lang="es-ES" sz="1800" b="1" dirty="0" err="1"/>
              <a:t>Rollup</a:t>
            </a:r>
            <a:endParaRPr lang="es-ES" sz="1800" b="1" dirty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dirty="0" smtClean="0"/>
          </a:p>
          <a:p>
            <a:pPr>
              <a:spcBef>
                <a:spcPts val="1263"/>
              </a:spcBef>
              <a:spcAft>
                <a:spcPts val="0"/>
              </a:spcAft>
            </a:pPr>
            <a:r>
              <a:rPr lang="es-ES" dirty="0" smtClean="0">
                <a:solidFill>
                  <a:srgbClr val="575757"/>
                </a:solidFill>
              </a:rPr>
              <a:t/>
            </a:r>
            <a:br>
              <a:rPr lang="es-ES" dirty="0" smtClean="0">
                <a:solidFill>
                  <a:srgbClr val="575757"/>
                </a:solidFill>
              </a:rPr>
            </a:br>
            <a:r>
              <a:rPr lang="es-ES" dirty="0" smtClean="0">
                <a:solidFill>
                  <a:srgbClr val="575757"/>
                </a:solidFill>
              </a:rPr>
              <a:t/>
            </a:r>
            <a:br>
              <a:rPr lang="es-ES" dirty="0" smtClean="0">
                <a:solidFill>
                  <a:srgbClr val="575757"/>
                </a:solidFill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4450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87767"/>
          </a:xfrm>
        </p:spPr>
        <p:txBody>
          <a:bodyPr/>
          <a:lstStyle/>
          <a:p>
            <a:pPr>
              <a:spcBef>
                <a:spcPts val="1263"/>
              </a:spcBef>
              <a:spcAft>
                <a:spcPts val="0"/>
              </a:spcAft>
            </a:pPr>
            <a:r>
              <a:rPr lang="es-ES" sz="1800" b="1" dirty="0" err="1" smtClean="0"/>
              <a:t>Task</a:t>
            </a:r>
            <a:r>
              <a:rPr lang="es-ES" sz="1800" b="1" dirty="0" smtClean="0"/>
              <a:t> Manager</a:t>
            </a:r>
          </a:p>
          <a:p>
            <a:pPr>
              <a:spcBef>
                <a:spcPts val="1263"/>
              </a:spcBef>
              <a:spcAft>
                <a:spcPts val="0"/>
              </a:spcAft>
            </a:pPr>
            <a:r>
              <a:rPr lang="es-ES" dirty="0">
                <a:solidFill>
                  <a:srgbClr val="575757"/>
                </a:solidFill>
              </a:rPr>
              <a:t/>
            </a:r>
            <a:br>
              <a:rPr lang="es-ES" dirty="0">
                <a:solidFill>
                  <a:srgbClr val="575757"/>
                </a:solidFill>
              </a:rPr>
            </a:br>
            <a:r>
              <a:rPr lang="es-ES" dirty="0">
                <a:solidFill>
                  <a:srgbClr val="575757"/>
                </a:solidFill>
              </a:rPr>
              <a:t/>
            </a:r>
            <a:br>
              <a:rPr lang="es-ES" dirty="0">
                <a:solidFill>
                  <a:srgbClr val="575757"/>
                </a:solidFill>
              </a:rPr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Herramientas</a:t>
            </a:r>
            <a:r>
              <a:rPr lang="en-GB" dirty="0" smtClean="0"/>
              <a:t> Bundling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Explicaciones</a:t>
            </a:r>
            <a:r>
              <a:rPr lang="en-GB" dirty="0" smtClean="0"/>
              <a:t> </a:t>
            </a:r>
            <a:r>
              <a:rPr lang="en-GB" dirty="0" err="1" smtClean="0"/>
              <a:t>Técnicas</a:t>
            </a:r>
            <a:endParaRPr lang="en-GB" dirty="0"/>
          </a:p>
        </p:txBody>
      </p:sp>
      <p:pic>
        <p:nvPicPr>
          <p:cNvPr id="12290" name="Picture 2" descr="Resultado de imagen de gul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47" y="3140155"/>
            <a:ext cx="1033564" cy="10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r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72" y="3060831"/>
            <a:ext cx="1012256" cy="11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n de webpa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112" y="2556877"/>
            <a:ext cx="1737151" cy="79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Resultado de imagen de brunch j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84" y="2518126"/>
            <a:ext cx="908462" cy="9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Resultado de imagen de rollup j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025" y="4332867"/>
            <a:ext cx="1809806" cy="9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Resultado de imagen de parcel 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476" y="4412687"/>
            <a:ext cx="2764473" cy="79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Resultado de imagen de browserif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51" y="2582960"/>
            <a:ext cx="1668562" cy="74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"/>
          <p:cNvSpPr>
            <a:spLocks noGrp="1"/>
          </p:cNvSpPr>
          <p:nvPr>
            <p:ph sz="quarter" idx="10"/>
          </p:nvPr>
        </p:nvSpPr>
        <p:spPr>
          <a:xfrm>
            <a:off x="5796000" y="1618177"/>
            <a:ext cx="5328000" cy="487767"/>
          </a:xfrm>
        </p:spPr>
        <p:txBody>
          <a:bodyPr/>
          <a:lstStyle/>
          <a:p>
            <a:pPr>
              <a:spcBef>
                <a:spcPts val="1263"/>
              </a:spcBef>
              <a:spcAft>
                <a:spcPts val="0"/>
              </a:spcAft>
            </a:pPr>
            <a:r>
              <a:rPr lang="es-ES" sz="1800" b="1" dirty="0" smtClean="0"/>
              <a:t>Module </a:t>
            </a:r>
            <a:r>
              <a:rPr lang="es-ES" sz="1800" b="1" dirty="0" err="1" smtClean="0"/>
              <a:t>Bundler</a:t>
            </a:r>
            <a:endParaRPr lang="es-ES" sz="1800" b="1" dirty="0" smtClean="0"/>
          </a:p>
          <a:p>
            <a:pPr>
              <a:spcBef>
                <a:spcPts val="1263"/>
              </a:spcBef>
              <a:spcAft>
                <a:spcPts val="0"/>
              </a:spcAft>
            </a:pPr>
            <a:r>
              <a:rPr lang="es-ES" dirty="0">
                <a:solidFill>
                  <a:srgbClr val="575757"/>
                </a:solidFill>
              </a:rPr>
              <a:t/>
            </a:r>
            <a:br>
              <a:rPr lang="es-ES" dirty="0">
                <a:solidFill>
                  <a:srgbClr val="575757"/>
                </a:solidFill>
              </a:rPr>
            </a:br>
            <a:r>
              <a:rPr lang="es-ES" dirty="0">
                <a:solidFill>
                  <a:srgbClr val="575757"/>
                </a:solidFill>
              </a:rPr>
              <a:t/>
            </a:r>
            <a:br>
              <a:rPr lang="es-ES" dirty="0">
                <a:solidFill>
                  <a:srgbClr val="575757"/>
                </a:solidFill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69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Ventajas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2829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Bundle </a:t>
            </a:r>
            <a:r>
              <a:rPr lang="en-GB" dirty="0" err="1" smtClean="0"/>
              <a:t>más</a:t>
            </a:r>
            <a:r>
              <a:rPr lang="en-GB" dirty="0" smtClean="0"/>
              <a:t> </a:t>
            </a:r>
            <a:r>
              <a:rPr lang="en-GB" dirty="0" err="1" smtClean="0"/>
              <a:t>pequeño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Ventajas</a:t>
            </a:r>
            <a:endParaRPr lang="en-GB" dirty="0"/>
          </a:p>
        </p:txBody>
      </p:sp>
      <p:pic>
        <p:nvPicPr>
          <p:cNvPr id="3074" name="Picture 2" descr="A RealWorld Comparison of Front-End Frameworks with Benchmark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458" y="1455683"/>
            <a:ext cx="5975070" cy="406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438708" y="5888567"/>
            <a:ext cx="114714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hlinkClick r:id="rId4"/>
              </a:rPr>
              <a:t>https://www.freecodecamp.org/news/a-realworld-comparison-of-front-end-frameworks-with-benchmarks-2019-update-4be0d3c78075/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3180200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SSR - Sapper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Ventajas</a:t>
            </a:r>
            <a:endParaRPr lang="en-GB" dirty="0"/>
          </a:p>
        </p:txBody>
      </p:sp>
      <p:pic>
        <p:nvPicPr>
          <p:cNvPr id="18434" name="Picture 2" descr="Image result for ssr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335358"/>
            <a:ext cx="67246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68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ybernetically enhanced web apps: Svel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253" y="1483408"/>
            <a:ext cx="5825067" cy="164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>
            <a:spLocks noGrp="1"/>
          </p:cNvSpPr>
          <p:nvPr>
            <p:ph sz="quarter" idx="16"/>
          </p:nvPr>
        </p:nvSpPr>
        <p:spPr>
          <a:xfrm>
            <a:off x="0" y="3708400"/>
            <a:ext cx="12192000" cy="1526540"/>
          </a:xfrm>
        </p:spPr>
        <p:txBody>
          <a:bodyPr/>
          <a:lstStyle/>
          <a:p>
            <a:pPr algn="ctr"/>
            <a:r>
              <a:rPr lang="en-US" sz="3200" b="1" noProof="0" dirty="0" smtClean="0"/>
              <a:t>V3.22.3</a:t>
            </a:r>
          </a:p>
        </p:txBody>
      </p:sp>
    </p:spTree>
    <p:extLst>
      <p:ext uri="{BB962C8B-B14F-4D97-AF65-F5344CB8AC3E}">
        <p14:creationId xmlns:p14="http://schemas.microsoft.com/office/powerpoint/2010/main" val="865274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SSR – Sapper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Ventajas</a:t>
            </a:r>
            <a:endParaRPr lang="en-GB" dirty="0"/>
          </a:p>
        </p:txBody>
      </p:sp>
      <p:pic>
        <p:nvPicPr>
          <p:cNvPr id="19458" name="Picture 2" descr="Image result for ssr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49" y="1643469"/>
            <a:ext cx="8845242" cy="40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671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SSR – </a:t>
            </a:r>
            <a:r>
              <a:rPr lang="en-GB" dirty="0" smtClean="0"/>
              <a:t>JAMSTACK</a:t>
            </a:r>
            <a:endParaRPr lang="en-GB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Ventajas</a:t>
            </a:r>
            <a:endParaRPr lang="en-GB" dirty="0"/>
          </a:p>
        </p:txBody>
      </p:sp>
      <p:pic>
        <p:nvPicPr>
          <p:cNvPr id="3074" name="Picture 2" descr="Developer Experience for a Modern Web: JAMstack Deliv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40" y="1493943"/>
            <a:ext cx="6574614" cy="361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89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Gestión</a:t>
            </a:r>
            <a:r>
              <a:rPr lang="en-GB" dirty="0" smtClean="0"/>
              <a:t> de </a:t>
            </a:r>
            <a:r>
              <a:rPr lang="en-GB" dirty="0" err="1" smtClean="0"/>
              <a:t>Estados</a:t>
            </a:r>
            <a:r>
              <a:rPr lang="en-GB" dirty="0" smtClean="0"/>
              <a:t> – No </a:t>
            </a:r>
            <a:r>
              <a:rPr lang="en-GB" dirty="0" err="1" smtClean="0"/>
              <a:t>necesita</a:t>
            </a:r>
            <a:r>
              <a:rPr lang="en-GB" dirty="0" smtClean="0"/>
              <a:t> </a:t>
            </a:r>
            <a:r>
              <a:rPr lang="en-GB" dirty="0" err="1" smtClean="0"/>
              <a:t>librerías</a:t>
            </a:r>
            <a:r>
              <a:rPr lang="en-GB" dirty="0" smtClean="0"/>
              <a:t> </a:t>
            </a:r>
            <a:r>
              <a:rPr lang="en-GB" dirty="0" err="1" smtClean="0"/>
              <a:t>externas</a:t>
            </a:r>
            <a:endParaRPr lang="en-GB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Ventajas</a:t>
            </a:r>
            <a:endParaRPr lang="en-GB" dirty="0"/>
          </a:p>
        </p:txBody>
      </p:sp>
      <p:pic>
        <p:nvPicPr>
          <p:cNvPr id="17412" name="Picture 4" descr="Resultado de imagen de red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51" y="1966937"/>
            <a:ext cx="2147471" cy="156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Resultado de imagen de flux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59" y="2125519"/>
            <a:ext cx="2801498" cy="95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n de akita st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4" y="4002112"/>
            <a:ext cx="5831226" cy="12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s://openexpoeurope.com/wp-content/uploads/2020/01/jesus-cuesta-frontend-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429" y="3429000"/>
            <a:ext cx="157162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5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67999" y="1665288"/>
            <a:ext cx="6289481" cy="4032250"/>
          </a:xfrm>
        </p:spPr>
        <p:txBody>
          <a:bodyPr/>
          <a:lstStyle/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/>
              <a:t>CSS por componentes o </a:t>
            </a:r>
            <a:r>
              <a:rPr lang="es-ES" sz="1800" b="1" dirty="0" smtClean="0"/>
              <a:t>global</a:t>
            </a:r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/>
              <a:t>Componentes </a:t>
            </a:r>
            <a:r>
              <a:rPr lang="es-ES" sz="1800" b="1" dirty="0" smtClean="0"/>
              <a:t>Reactivos</a:t>
            </a:r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/>
              <a:t>HTML, CSS y JS mismo </a:t>
            </a:r>
            <a:r>
              <a:rPr lang="es-ES" sz="1800" b="1" dirty="0" smtClean="0"/>
              <a:t>fichero</a:t>
            </a:r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/>
              <a:t>¿Sin </a:t>
            </a:r>
            <a:r>
              <a:rPr lang="es-ES" sz="1800" b="1" dirty="0" err="1"/>
              <a:t>Typescript</a:t>
            </a:r>
            <a:r>
              <a:rPr lang="es-ES" sz="1800" b="1" dirty="0" smtClean="0"/>
              <a:t>?</a:t>
            </a:r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b="1" dirty="0" smtClean="0"/>
          </a:p>
          <a:p>
            <a:pPr marL="285750" indent="-285750">
              <a:spcBef>
                <a:spcPts val="126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1" dirty="0"/>
              <a:t>No usa Virtual DOM</a:t>
            </a:r>
          </a:p>
          <a:p>
            <a:pPr>
              <a:spcBef>
                <a:spcPts val="1263"/>
              </a:spcBef>
              <a:spcAft>
                <a:spcPts val="0"/>
              </a:spcAft>
            </a:pP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Ventajas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438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Virtual DOM</a:t>
            </a:r>
          </a:p>
          <a:p>
            <a:r>
              <a:rPr lang="en-GB" dirty="0" smtClean="0"/>
              <a:t>¿</a:t>
            </a:r>
            <a:r>
              <a:rPr lang="en-GB" dirty="0" err="1" smtClean="0"/>
              <a:t>Qué</a:t>
            </a:r>
            <a:r>
              <a:rPr lang="en-GB" dirty="0" smtClean="0"/>
              <a:t> </a:t>
            </a:r>
            <a:r>
              <a:rPr lang="en-GB" dirty="0" err="1" smtClean="0"/>
              <a:t>es</a:t>
            </a:r>
            <a:r>
              <a:rPr lang="en-GB" dirty="0" smtClean="0"/>
              <a:t> el DOM?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Explicaciones</a:t>
            </a:r>
            <a:r>
              <a:rPr lang="en-GB" dirty="0" smtClean="0"/>
              <a:t> </a:t>
            </a:r>
            <a:r>
              <a:rPr lang="en-GB" dirty="0" err="1" smtClean="0"/>
              <a:t>Técnicas</a:t>
            </a:r>
            <a:endParaRPr lang="en-GB" dirty="0"/>
          </a:p>
        </p:txBody>
      </p:sp>
      <p:pic>
        <p:nvPicPr>
          <p:cNvPr id="14342" name="Picture 6" descr="Resultado de imagen de dom html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54" y="2546721"/>
            <a:ext cx="462915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34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Virtual DOM</a:t>
            </a:r>
          </a:p>
          <a:p>
            <a:r>
              <a:rPr lang="en-GB" dirty="0" smtClean="0"/>
              <a:t>¿</a:t>
            </a:r>
            <a:r>
              <a:rPr lang="en-GB" dirty="0" err="1" smtClean="0"/>
              <a:t>Qué</a:t>
            </a:r>
            <a:r>
              <a:rPr lang="en-GB" dirty="0" smtClean="0"/>
              <a:t> </a:t>
            </a:r>
            <a:r>
              <a:rPr lang="en-GB" dirty="0" err="1" smtClean="0"/>
              <a:t>es</a:t>
            </a:r>
            <a:r>
              <a:rPr lang="en-GB" dirty="0" smtClean="0"/>
              <a:t> el Virtual DOM?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Explicaciones</a:t>
            </a:r>
            <a:r>
              <a:rPr lang="en-GB" dirty="0" smtClean="0"/>
              <a:t> </a:t>
            </a:r>
            <a:r>
              <a:rPr lang="en-GB" dirty="0" err="1" smtClean="0"/>
              <a:t>Técnicas</a:t>
            </a:r>
            <a:endParaRPr lang="en-GB" dirty="0"/>
          </a:p>
        </p:txBody>
      </p:sp>
      <p:pic>
        <p:nvPicPr>
          <p:cNvPr id="14338" name="Picture 2" descr="Resultado de imagen de virtual 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09" y="2234626"/>
            <a:ext cx="5540375" cy="276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235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Virtual DOM</a:t>
            </a:r>
          </a:p>
          <a:p>
            <a:r>
              <a:rPr lang="en-GB" dirty="0" smtClean="0"/>
              <a:t>¿</a:t>
            </a:r>
            <a:r>
              <a:rPr lang="en-GB" dirty="0" err="1" smtClean="0"/>
              <a:t>Cómo</a:t>
            </a:r>
            <a:r>
              <a:rPr lang="en-GB" dirty="0" smtClean="0"/>
              <a:t> </a:t>
            </a:r>
            <a:r>
              <a:rPr lang="en-GB" dirty="0" err="1" smtClean="0"/>
              <a:t>trabaja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Explicaciones</a:t>
            </a:r>
            <a:r>
              <a:rPr lang="en-GB" dirty="0" smtClean="0"/>
              <a:t> </a:t>
            </a:r>
            <a:r>
              <a:rPr lang="en-GB" dirty="0" err="1" smtClean="0"/>
              <a:t>Técnicas</a:t>
            </a:r>
            <a:endParaRPr lang="en-GB" dirty="0"/>
          </a:p>
        </p:txBody>
      </p:sp>
      <p:pic>
        <p:nvPicPr>
          <p:cNvPr id="5122" name="Picture 2" descr="What is a Virtual DOM? | Frontend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13" y="1930400"/>
            <a:ext cx="4834062" cy="388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0516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67999" y="2976880"/>
            <a:ext cx="11254101" cy="2720658"/>
          </a:xfrm>
        </p:spPr>
        <p:txBody>
          <a:bodyPr/>
          <a:lstStyle/>
          <a:p>
            <a:pPr algn="ctr">
              <a:spcBef>
                <a:spcPts val="1263"/>
              </a:spcBef>
              <a:spcAft>
                <a:spcPts val="0"/>
              </a:spcAft>
            </a:pPr>
            <a:r>
              <a:rPr lang="es-ES" sz="2800" b="1" dirty="0" smtClean="0"/>
              <a:t>¿Pre-compilación del proyecto?</a:t>
            </a:r>
            <a:r>
              <a:rPr lang="es-ES" sz="1800" dirty="0">
                <a:solidFill>
                  <a:srgbClr val="575757"/>
                </a:solidFill>
              </a:rPr>
              <a:t/>
            </a:r>
            <a:br>
              <a:rPr lang="es-ES" sz="1800" dirty="0">
                <a:solidFill>
                  <a:srgbClr val="575757"/>
                </a:solidFill>
              </a:rPr>
            </a:br>
            <a:endParaRPr lang="en-GB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Ventajas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97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67999" y="2976880"/>
            <a:ext cx="11254101" cy="2720658"/>
          </a:xfrm>
        </p:spPr>
        <p:txBody>
          <a:bodyPr/>
          <a:lstStyle/>
          <a:p>
            <a:pPr algn="ctr">
              <a:spcBef>
                <a:spcPts val="1263"/>
              </a:spcBef>
              <a:spcAft>
                <a:spcPts val="0"/>
              </a:spcAft>
            </a:pPr>
            <a:r>
              <a:rPr lang="en-US" sz="1800" b="1" dirty="0"/>
              <a:t>Traditional frameworks </a:t>
            </a:r>
            <a:r>
              <a:rPr lang="en-US" sz="1800" dirty="0"/>
              <a:t>allow you to write </a:t>
            </a:r>
            <a:r>
              <a:rPr lang="en-US" sz="1800" b="1" i="1" dirty="0"/>
              <a:t>declarative</a:t>
            </a:r>
            <a:r>
              <a:rPr lang="en-US" sz="1800" b="1" dirty="0"/>
              <a:t> state-driven </a:t>
            </a:r>
            <a:r>
              <a:rPr lang="en-US" sz="1800" dirty="0"/>
              <a:t>code, but there's a </a:t>
            </a:r>
            <a:r>
              <a:rPr lang="en-US" sz="1800" b="1" dirty="0"/>
              <a:t>penalty</a:t>
            </a:r>
            <a:r>
              <a:rPr lang="en-US" sz="1800" dirty="0"/>
              <a:t>: the browser must do extra work to </a:t>
            </a:r>
            <a:r>
              <a:rPr lang="en-US" sz="1800" b="1" dirty="0"/>
              <a:t>convert those declarative structures </a:t>
            </a:r>
            <a:r>
              <a:rPr lang="en-US" sz="1800" dirty="0"/>
              <a:t>into DOM operations, using techniques like </a:t>
            </a:r>
            <a:r>
              <a:rPr lang="en-US" sz="1800" dirty="0">
                <a:hlinkClick r:id="rId3"/>
              </a:rPr>
              <a:t>virtual DOM diffing</a:t>
            </a:r>
            <a:r>
              <a:rPr lang="en-US" sz="1800" dirty="0"/>
              <a:t> that eat into your frame budget and tax the garbage collector.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Pre-</a:t>
            </a:r>
            <a:r>
              <a:rPr lang="en-GB" dirty="0" err="1" smtClean="0"/>
              <a:t>compilación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Ventajas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3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67999" y="2976880"/>
            <a:ext cx="11254101" cy="2720658"/>
          </a:xfrm>
        </p:spPr>
        <p:txBody>
          <a:bodyPr/>
          <a:lstStyle/>
          <a:p>
            <a:pPr algn="ctr">
              <a:spcBef>
                <a:spcPts val="1263"/>
              </a:spcBef>
              <a:spcAft>
                <a:spcPts val="0"/>
              </a:spcAft>
            </a:pPr>
            <a:r>
              <a:rPr lang="en-US" sz="1800" b="1" dirty="0"/>
              <a:t>Svelte</a:t>
            </a:r>
            <a:r>
              <a:rPr lang="en-US" sz="1800" dirty="0"/>
              <a:t> runs at </a:t>
            </a:r>
            <a:r>
              <a:rPr lang="en-US" sz="1800" b="1" i="1" dirty="0"/>
              <a:t>build time</a:t>
            </a:r>
            <a:r>
              <a:rPr lang="en-US" sz="1800" dirty="0"/>
              <a:t>, converting your components into </a:t>
            </a:r>
            <a:r>
              <a:rPr lang="en-US" sz="1800" b="1" dirty="0"/>
              <a:t>highly efficient </a:t>
            </a:r>
            <a:r>
              <a:rPr lang="en-US" sz="1800" b="1" i="1" dirty="0"/>
              <a:t>imperative</a:t>
            </a:r>
            <a:r>
              <a:rPr lang="en-US" sz="1800" dirty="0"/>
              <a:t> code that surgically updates the DOM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Pre-</a:t>
            </a:r>
            <a:r>
              <a:rPr lang="en-GB" dirty="0" err="1" smtClean="0"/>
              <a:t>compilación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Ventajas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956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2374900" y="2003729"/>
            <a:ext cx="4755866" cy="32312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noProof="0" dirty="0" err="1" smtClean="0"/>
              <a:t>Por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qué</a:t>
            </a:r>
            <a:r>
              <a:rPr lang="en-US" sz="2400" b="1" noProof="0" dirty="0" smtClean="0"/>
              <a:t> Svelte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noProof="0" dirty="0" err="1" smtClean="0"/>
              <a:t>Qué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es</a:t>
            </a:r>
            <a:r>
              <a:rPr lang="en-US" sz="2400" b="1" noProof="0" dirty="0" smtClean="0"/>
              <a:t> Svelte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noProof="0" dirty="0" smtClean="0"/>
              <a:t>Demo Svelte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err="1" smtClean="0"/>
              <a:t>Índice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Svelte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642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Integraciones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8985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Storybook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Integraciones</a:t>
            </a:r>
            <a:endParaRPr lang="en-GB" dirty="0"/>
          </a:p>
        </p:txBody>
      </p:sp>
      <p:pic>
        <p:nvPicPr>
          <p:cNvPr id="20484" name="Picture 4" descr="Image result for storybook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02" y="2198450"/>
            <a:ext cx="1964987" cy="196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Image result for storybook rea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97" y="1077406"/>
            <a:ext cx="6098897" cy="47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38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Graphql</a:t>
            </a:r>
            <a:r>
              <a:rPr lang="en-GB" dirty="0" smtClean="0"/>
              <a:t> &amp; Apollo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Integraciones</a:t>
            </a:r>
            <a:endParaRPr lang="en-GB" dirty="0"/>
          </a:p>
        </p:txBody>
      </p:sp>
      <p:pic>
        <p:nvPicPr>
          <p:cNvPr id="22532" name="Picture 4" descr="Image result for graphql apo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10" y="2007421"/>
            <a:ext cx="3990975" cy="248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1513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 smtClean="0"/>
              <a:t>Graphql</a:t>
            </a:r>
            <a:r>
              <a:rPr lang="en-GB" dirty="0" smtClean="0"/>
              <a:t> &amp; Apollo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Integraciones</a:t>
            </a:r>
            <a:endParaRPr lang="en-GB" dirty="0"/>
          </a:p>
        </p:txBody>
      </p:sp>
      <p:pic>
        <p:nvPicPr>
          <p:cNvPr id="21508" name="Picture 4" descr="Image result for graphql apo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01" y="1287462"/>
            <a:ext cx="7400925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11584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RXJS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Integraciones</a:t>
            </a:r>
            <a:endParaRPr lang="en-GB" dirty="0"/>
          </a:p>
        </p:txBody>
      </p:sp>
      <p:pic>
        <p:nvPicPr>
          <p:cNvPr id="6146" name="Picture 2" descr="Diferencias entre map, flatMap y switchMap en RxJS - Nicolá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99" y="2493816"/>
            <a:ext cx="7880985" cy="18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71072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Material - </a:t>
            </a:r>
            <a:r>
              <a:rPr lang="en-GB" dirty="0" err="1" smtClean="0"/>
              <a:t>Smelte</a:t>
            </a:r>
            <a:endParaRPr lang="en-GB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Integraciones</a:t>
            </a:r>
            <a:endParaRPr lang="en-GB" dirty="0"/>
          </a:p>
        </p:txBody>
      </p:sp>
      <p:pic>
        <p:nvPicPr>
          <p:cNvPr id="4098" name="Picture 2" descr="Smelte logo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258445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1536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DEMO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069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Enlaces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156197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8366" y="1328871"/>
            <a:ext cx="8330322" cy="470898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3F413A"/>
                </a:solidFill>
                <a:latin typeface="Lato"/>
              </a:rPr>
              <a:t>Svelte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"/>
              </a:rPr>
              <a:t>https://svelte.dev/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3"/>
              </a:rPr>
              <a:t>https://svelte.dev/tutorial/basics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4"/>
              </a:rPr>
              <a:t>http://</a:t>
            </a:r>
            <a:r>
              <a:rPr lang="es-ES" sz="1200" dirty="0" smtClean="0">
                <a:solidFill>
                  <a:srgbClr val="FF7E00"/>
                </a:solidFill>
                <a:latin typeface="Lato"/>
                <a:hlinkClick r:id="rId4"/>
              </a:rPr>
              <a:t>svelte.es</a:t>
            </a:r>
            <a:endParaRPr lang="es-ES" sz="1200" dirty="0" smtClean="0">
              <a:solidFill>
                <a:srgbClr val="FF7E00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hlinkClick r:id="rId5"/>
              </a:rPr>
              <a:t>https://svelte-native.technology/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6"/>
              </a:rPr>
              <a:t>https://svelte.dev/docs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7"/>
              </a:rPr>
              <a:t>https://github.com/sveltejs/svelte/issues/2621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8"/>
              </a:rPr>
              <a:t>https://github.com/sveltejs/sapper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9"/>
              </a:rPr>
              <a:t>https://svelte.dev/examples#hello-world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10"/>
              </a:rPr>
              <a:t>https://svelte.dev/repl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11"/>
              </a:rPr>
              <a:t>https://discordapp.com/invite/yy75DKs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FF7E00"/>
                </a:solidFill>
                <a:latin typeface="Lato"/>
                <a:hlinkClick r:id="rId12"/>
              </a:rPr>
              <a:t>Rehinking</a:t>
            </a:r>
            <a:r>
              <a:rPr lang="es-ES" sz="1200" dirty="0">
                <a:solidFill>
                  <a:srgbClr val="FF7E00"/>
                </a:solidFill>
                <a:latin typeface="Lato"/>
                <a:hlinkClick r:id="rId12"/>
              </a:rPr>
              <a:t> </a:t>
            </a:r>
            <a:r>
              <a:rPr lang="es-ES" sz="1200" dirty="0" err="1">
                <a:solidFill>
                  <a:srgbClr val="FF7E00"/>
                </a:solidFill>
                <a:latin typeface="Lato"/>
                <a:hlinkClick r:id="rId12"/>
              </a:rPr>
              <a:t>Reactitivity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13"/>
              </a:rPr>
              <a:t>https://github.com/EmilTholin/svelte-routing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14"/>
              </a:rPr>
              <a:t>https://svelte.dev/tutorial/writable-stores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3F413A"/>
                </a:solidFill>
                <a:latin typeface="Lato"/>
              </a:rPr>
              <a:t>Visual Studio </a:t>
            </a:r>
            <a:r>
              <a:rPr lang="es-ES" sz="1200" dirty="0" err="1">
                <a:solidFill>
                  <a:srgbClr val="3F413A"/>
                </a:solidFill>
                <a:latin typeface="Lato"/>
              </a:rPr>
              <a:t>Code</a:t>
            </a:r>
            <a:r>
              <a:rPr lang="es-ES" sz="1200" dirty="0">
                <a:solidFill>
                  <a:srgbClr val="3F413A"/>
                </a:solidFill>
                <a:latin typeface="Lato"/>
              </a:rPr>
              <a:t> y </a:t>
            </a:r>
            <a:r>
              <a:rPr lang="es-ES" sz="1200" dirty="0" err="1">
                <a:solidFill>
                  <a:srgbClr val="3F413A"/>
                </a:solidFill>
                <a:latin typeface="Lato"/>
              </a:rPr>
              <a:t>Plugins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15"/>
              </a:rPr>
              <a:t>https://code.visualstudio.com/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16"/>
              </a:rPr>
              <a:t>https://marketplace.visualstudio.com/items?itemName=JamesBirtles.svelte-vscode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17"/>
              </a:rPr>
              <a:t>https://marketplace.visualstudio.com/items?itemName=ardenivanov.svelte-intellisense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18"/>
              </a:rPr>
              <a:t>https://marketplace.visualstudio.com/items?itemName=fivethree.vscode-svelte-snippets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3F413A"/>
                </a:solidFill>
                <a:latin typeface="Lato"/>
              </a:rPr>
              <a:t>Yarn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19"/>
              </a:rPr>
              <a:t>https://yarnpkg.com/lang/en</a:t>
            </a:r>
            <a:r>
              <a:rPr lang="es-ES" sz="1200" dirty="0" smtClean="0">
                <a:solidFill>
                  <a:srgbClr val="FF7E00"/>
                </a:solidFill>
                <a:latin typeface="Lato"/>
                <a:hlinkClick r:id="rId19"/>
              </a:rPr>
              <a:t>/</a:t>
            </a:r>
            <a:endParaRPr lang="es-ES" sz="1200" dirty="0" smtClean="0">
              <a:solidFill>
                <a:srgbClr val="FF7E00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FF7E00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dirty="0" smtClean="0">
              <a:solidFill>
                <a:srgbClr val="FF7E00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FF7E00"/>
              </a:solidFill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 err="1" smtClean="0">
                <a:solidFill>
                  <a:srgbClr val="3F413A"/>
                </a:solidFill>
                <a:latin typeface="Lato"/>
              </a:rPr>
              <a:t>Bundlers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0"/>
              </a:rPr>
              <a:t>https://rollupjs.org/guide/en/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1"/>
              </a:rPr>
              <a:t>https://parceljs.org/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2"/>
              </a:rPr>
              <a:t>https://webpack.js.org/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3"/>
              </a:rPr>
              <a:t>https://medium.com/js-imaginea/comparing-bundlers-webpack-rollup-parcel-f8f5dc609cfd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3F413A"/>
                </a:solidFill>
                <a:latin typeface="Lato"/>
              </a:rPr>
              <a:t>Otros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4"/>
              </a:rPr>
              <a:t>https://es.reactjs.org/docs/components-and-props.html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5"/>
              </a:rPr>
              <a:t>https://github.com/Rich-Harris/degit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3F413A"/>
                </a:solidFill>
                <a:latin typeface="Lato"/>
              </a:rPr>
              <a:t>Otros Artículos </a:t>
            </a:r>
            <a:r>
              <a:rPr lang="es-ES" sz="1200" dirty="0" err="1">
                <a:solidFill>
                  <a:srgbClr val="3F413A"/>
                </a:solidFill>
                <a:latin typeface="Lato"/>
              </a:rPr>
              <a:t>Svelte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6"/>
              </a:rPr>
              <a:t>https://objectcomputing.com/resources/publications/sett/july-2019-web-dev-simplified-with-svelte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7"/>
              </a:rPr>
              <a:t>https://www.nocountryforgeeks.com/jugando-con-svelte/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8"/>
              </a:rPr>
              <a:t>https://platzi.com/blog/svelte-un-nuevo-framework-para-crear-aplicaciones-web-mejoradas/</a:t>
            </a:r>
            <a:endParaRPr lang="es-ES" sz="1200" dirty="0">
              <a:solidFill>
                <a:srgbClr val="3F413A"/>
              </a:solidFill>
              <a:latin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7E00"/>
                </a:solidFill>
                <a:latin typeface="Lato"/>
                <a:hlinkClick r:id="rId29"/>
              </a:rPr>
              <a:t>https://midu.dev/crea-un-nuevo-proyect-con-svelte-3</a:t>
            </a:r>
            <a:r>
              <a:rPr lang="es-ES" sz="1050" dirty="0">
                <a:solidFill>
                  <a:srgbClr val="FF7E00"/>
                </a:solidFill>
                <a:latin typeface="Lato"/>
                <a:hlinkClick r:id="rId29"/>
              </a:rPr>
              <a:t>/</a:t>
            </a:r>
            <a:endParaRPr lang="es-ES" sz="1050" b="0" i="0" dirty="0">
              <a:solidFill>
                <a:srgbClr val="3F413A"/>
              </a:solidFill>
              <a:effectLst/>
              <a:latin typeface="Lato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Enlaces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18303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Gracias </a:t>
            </a:r>
            <a:r>
              <a:rPr lang="en-US" noProof="0" dirty="0" err="1" smtClean="0"/>
              <a:t>por</a:t>
            </a:r>
            <a:r>
              <a:rPr lang="en-US" noProof="0" dirty="0" smtClean="0"/>
              <a:t> </a:t>
            </a:r>
            <a:r>
              <a:rPr lang="en-US" noProof="0" dirty="0" err="1" smtClean="0"/>
              <a:t>asistir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1533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Librería</a:t>
            </a:r>
            <a:r>
              <a:rPr lang="en-US" noProof="0" dirty="0" smtClean="0"/>
              <a:t> JS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¿A </a:t>
            </a:r>
            <a:r>
              <a:rPr lang="en-US" noProof="0" dirty="0" err="1" smtClean="0"/>
              <a:t>quién</a:t>
            </a:r>
            <a:r>
              <a:rPr lang="en-US" noProof="0" dirty="0" smtClean="0"/>
              <a:t> se </a:t>
            </a:r>
            <a:r>
              <a:rPr lang="en-US" noProof="0" dirty="0" err="1" smtClean="0"/>
              <a:t>parece</a:t>
            </a:r>
            <a:r>
              <a:rPr lang="en-US" noProof="0" dirty="0" smtClean="0"/>
              <a:t>?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3221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7518" y="693913"/>
            <a:ext cx="3546464" cy="511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778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12416" y="2588484"/>
            <a:ext cx="1521125" cy="15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291" y="1580946"/>
            <a:ext cx="1121200" cy="11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963" y="3188321"/>
            <a:ext cx="2975075" cy="2045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811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0262" y="1987505"/>
            <a:ext cx="2348051" cy="235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53" y="1017588"/>
            <a:ext cx="6230492" cy="429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2374900" y="4339618"/>
            <a:ext cx="1505337" cy="383457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VUEJS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841130" y="4418233"/>
            <a:ext cx="1505337" cy="383457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25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1"/>
          <p:cNvSpPr txBox="1">
            <a:spLocks/>
          </p:cNvSpPr>
          <p:nvPr/>
        </p:nvSpPr>
        <p:spPr>
          <a:xfrm>
            <a:off x="1200647" y="1470991"/>
            <a:ext cx="9414343" cy="434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000" dirty="0" smtClean="0"/>
              <a:t>“</a:t>
            </a:r>
            <a:r>
              <a:rPr lang="en-US" sz="2000" i="1" dirty="0" smtClean="0"/>
              <a:t>Svelte is a radical new approach to building user interfaces. Whereas traditional frameworks like </a:t>
            </a:r>
            <a:r>
              <a:rPr lang="en-US" sz="3200" b="1" i="1" dirty="0" smtClean="0">
                <a:solidFill>
                  <a:srgbClr val="9FC5E8"/>
                </a:solidFill>
              </a:rPr>
              <a:t>React and </a:t>
            </a:r>
            <a:r>
              <a:rPr lang="en-US" sz="3200" b="1" i="1" dirty="0" err="1" smtClean="0">
                <a:solidFill>
                  <a:srgbClr val="9FC5E8"/>
                </a:solidFill>
              </a:rPr>
              <a:t>Vue</a:t>
            </a:r>
            <a:r>
              <a:rPr lang="en-US" sz="2000" i="1" dirty="0" smtClean="0"/>
              <a:t> do the bulk of their </a:t>
            </a:r>
            <a:r>
              <a:rPr lang="en-US" sz="4000" b="1" i="1" dirty="0" smtClean="0">
                <a:solidFill>
                  <a:srgbClr val="A4C2F4"/>
                </a:solidFill>
              </a:rPr>
              <a:t>work in the browser</a:t>
            </a:r>
            <a:r>
              <a:rPr lang="en-US" sz="2000" i="1" dirty="0" smtClean="0"/>
              <a:t>, </a:t>
            </a:r>
            <a:r>
              <a:rPr lang="en-US" sz="3200" b="1" i="1" dirty="0" smtClean="0">
                <a:solidFill>
                  <a:srgbClr val="F6B26B"/>
                </a:solidFill>
              </a:rPr>
              <a:t>Svelte </a:t>
            </a:r>
            <a:r>
              <a:rPr lang="en-US" sz="2000" i="1" dirty="0" smtClean="0"/>
              <a:t>shifts that </a:t>
            </a:r>
            <a:r>
              <a:rPr lang="en-US" sz="3200" i="1" dirty="0" smtClean="0">
                <a:solidFill>
                  <a:srgbClr val="F6B26B"/>
                </a:solidFill>
              </a:rPr>
              <a:t>work </a:t>
            </a:r>
            <a:r>
              <a:rPr lang="en-US" sz="2000" i="1" dirty="0" smtClean="0"/>
              <a:t>into a compile step that happens </a:t>
            </a:r>
            <a:r>
              <a:rPr lang="en-US" sz="3200" b="1" i="1" dirty="0" smtClean="0">
                <a:solidFill>
                  <a:srgbClr val="F6B26B"/>
                </a:solidFill>
              </a:rPr>
              <a:t>when you build your app</a:t>
            </a:r>
            <a:r>
              <a:rPr lang="en-US" sz="2000" i="1" dirty="0" smtClean="0"/>
              <a:t>.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2000" i="1" dirty="0" smtClean="0"/>
              <a:t>Instead of using techniques like virtual DOM diffing, Svelte writes code that surgically updates the DOM when the state of your app changes.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0693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esentación7" id="{901BC479-0F62-FE41-9812-15708A6B4146}" vid="{856E44EC-3BDA-0C4E-B66D-0C14D47972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sveltejs</Template>
  <TotalTime>577</TotalTime>
  <Words>469</Words>
  <Application>Microsoft Office PowerPoint</Application>
  <PresentationFormat>Panorámica</PresentationFormat>
  <Paragraphs>198</Paragraphs>
  <Slides>49</Slides>
  <Notes>35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Arial</vt:lpstr>
      <vt:lpstr>Lato</vt:lpstr>
      <vt:lpstr>Open Sans</vt:lpstr>
      <vt:lpstr>Verdana</vt:lpstr>
      <vt:lpstr>Deloitte_US_Onscreen</vt:lpstr>
      <vt:lpstr>think-cell Slide</vt:lpstr>
      <vt:lpstr>  </vt:lpstr>
      <vt:lpstr>Presentación de PowerPoint</vt:lpstr>
      <vt:lpstr>Presentación de PowerPoint</vt:lpstr>
      <vt:lpstr>Svelte</vt:lpstr>
      <vt:lpstr>Librería JS</vt:lpstr>
      <vt:lpstr>Presentación de PowerPoint</vt:lpstr>
      <vt:lpstr>Presentación de PowerPoint</vt:lpstr>
      <vt:lpstr>Presentación de PowerPoint</vt:lpstr>
      <vt:lpstr>Presentación de PowerPoint</vt:lpstr>
      <vt:lpstr>Quién Usa Svelte</vt:lpstr>
      <vt:lpstr>Presentación de PowerPoint</vt:lpstr>
      <vt:lpstr>Dónde se está hablando de él</vt:lpstr>
      <vt:lpstr>Presentación de PowerPoint</vt:lpstr>
      <vt:lpstr>Quién está detrás</vt:lpstr>
      <vt:lpstr>Presentación de PowerPoint</vt:lpstr>
      <vt:lpstr>Presentación de PowerPoint</vt:lpstr>
      <vt:lpstr>Cuánto tiempo Tiene</vt:lpstr>
      <vt:lpstr>Presentación de PowerPoint</vt:lpstr>
      <vt:lpstr>Cómo Funciona</vt:lpstr>
      <vt:lpstr>Presentación de PowerPoint</vt:lpstr>
      <vt:lpstr>Presentación de PowerPoint</vt:lpstr>
      <vt:lpstr>Requisitos técnicos</vt:lpstr>
      <vt:lpstr>Requisitos técnicos</vt:lpstr>
      <vt:lpstr>Desventajas</vt:lpstr>
      <vt:lpstr>Desventajas</vt:lpstr>
      <vt:lpstr>Explicaciones Técnicas</vt:lpstr>
      <vt:lpstr>Ventajas</vt:lpstr>
      <vt:lpstr>Ventajas</vt:lpstr>
      <vt:lpstr>Ventajas</vt:lpstr>
      <vt:lpstr>Ventajas</vt:lpstr>
      <vt:lpstr>Ventajas</vt:lpstr>
      <vt:lpstr>Ventajas</vt:lpstr>
      <vt:lpstr>Ventajas</vt:lpstr>
      <vt:lpstr>Explicaciones Técnicas</vt:lpstr>
      <vt:lpstr>Explicaciones Técnicas</vt:lpstr>
      <vt:lpstr>Explicaciones Técnicas</vt:lpstr>
      <vt:lpstr>Ventajas</vt:lpstr>
      <vt:lpstr>Ventajas</vt:lpstr>
      <vt:lpstr>Ventajas</vt:lpstr>
      <vt:lpstr>Integraciones</vt:lpstr>
      <vt:lpstr>Integraciones</vt:lpstr>
      <vt:lpstr>Integraciones</vt:lpstr>
      <vt:lpstr>Integraciones</vt:lpstr>
      <vt:lpstr>Integraciones</vt:lpstr>
      <vt:lpstr>Integraciones</vt:lpstr>
      <vt:lpstr>DEMO</vt:lpstr>
      <vt:lpstr>Enlaces</vt:lpstr>
      <vt:lpstr>Presentación de PowerPoint</vt:lpstr>
      <vt:lpstr>Gracias por asistir</vt:lpstr>
    </vt:vector>
  </TitlesOfParts>
  <Company>Deloitte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SvelteJS</dc:title>
  <dc:creator>Cuesta Arza, Jesus</dc:creator>
  <cp:lastModifiedBy>Jesus Cuesta Arza</cp:lastModifiedBy>
  <cp:revision>66</cp:revision>
  <cp:lastPrinted>2014-06-25T02:16:22Z</cp:lastPrinted>
  <dcterms:created xsi:type="dcterms:W3CDTF">2020-02-25T09:38:02Z</dcterms:created>
  <dcterms:modified xsi:type="dcterms:W3CDTF">2020-05-28T16:50:14Z</dcterms:modified>
</cp:coreProperties>
</file>